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18" y="120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8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7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8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7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5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7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4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5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F1B2F-5E8D-4B03-A509-6A354FECE77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8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of a public bike share network using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8638"/>
            <a:ext cx="9144000" cy="1655762"/>
          </a:xfrm>
        </p:spPr>
        <p:txBody>
          <a:bodyPr/>
          <a:lstStyle/>
          <a:p>
            <a:r>
              <a:rPr lang="en-US" dirty="0" smtClean="0"/>
              <a:t>J. Michael Shockley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928473"/>
            <a:ext cx="8756650" cy="4578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4300" y="3276600"/>
            <a:ext cx="2286000" cy="3327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2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885" y="4765222"/>
            <a:ext cx="4876800" cy="1330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Pandas methods: </a:t>
            </a:r>
            <a:br>
              <a:rPr lang="en-US" dirty="0" smtClean="0"/>
            </a:br>
            <a:r>
              <a:rPr lang="en-US" dirty="0" smtClean="0"/>
              <a:t>.</a:t>
            </a:r>
            <a:r>
              <a:rPr lang="en-US" dirty="0" err="1" smtClean="0"/>
              <a:t>groupby</a:t>
            </a:r>
            <a:r>
              <a:rPr lang="en-US" dirty="0" smtClean="0"/>
              <a:t>() and .count()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25" y="1805440"/>
            <a:ext cx="8486549" cy="195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538" y="3875815"/>
            <a:ext cx="5159502" cy="27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8657" cy="4351338"/>
          </a:xfrm>
        </p:spPr>
        <p:txBody>
          <a:bodyPr/>
          <a:lstStyle/>
          <a:p>
            <a:r>
              <a:rPr lang="en-US" dirty="0" err="1" smtClean="0"/>
              <a:t>DFstation</a:t>
            </a:r>
            <a:r>
              <a:rPr lang="en-US" dirty="0" smtClean="0"/>
              <a:t>: list of each station ID</a:t>
            </a:r>
          </a:p>
          <a:p>
            <a:r>
              <a:rPr lang="en-US" dirty="0" err="1" smtClean="0"/>
              <a:t>DFtime</a:t>
            </a:r>
            <a:r>
              <a:rPr lang="en-US" dirty="0" smtClean="0"/>
              <a:t>: list of Date/Hour combinations between 2014-09-01 and 2015-08-31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Combine by Cartesian Product: every station at every Date/Hour combination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14" y="5537451"/>
            <a:ext cx="8261679" cy="1177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260" y="2291897"/>
            <a:ext cx="2725528" cy="2198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01461" y="2193984"/>
            <a:ext cx="3421125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57" y="3607932"/>
            <a:ext cx="5066393" cy="2393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2220685"/>
            <a:ext cx="10067925" cy="857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3522206"/>
            <a:ext cx="2286000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2414586"/>
            <a:ext cx="9544050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97147"/>
            <a:ext cx="7277100" cy="2525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44312" y="3338631"/>
            <a:ext cx="1980714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 Incorporate station information and </a:t>
            </a:r>
            <a:br>
              <a:rPr lang="en-US" sz="4000" dirty="0" smtClean="0"/>
            </a:br>
            <a:r>
              <a:rPr lang="en-US" sz="4000" dirty="0" smtClean="0"/>
              <a:t>weather data into the hourly trip data set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222"/>
          <a:stretch/>
        </p:blipFill>
        <p:spPr>
          <a:xfrm>
            <a:off x="6244565" y="2230438"/>
            <a:ext cx="5313203" cy="353377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1" y="2781299"/>
            <a:ext cx="4019550" cy="29829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Merge hourly trip data and Station data using Station Id as a join key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82051" y="2304314"/>
            <a:ext cx="2775718" cy="345989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5891"/>
          <a:stretch/>
        </p:blipFill>
        <p:spPr>
          <a:xfrm>
            <a:off x="327977" y="4800600"/>
            <a:ext cx="5624765" cy="11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 Incorporate station information and </a:t>
            </a:r>
            <a:br>
              <a:rPr lang="en-US" sz="4000" dirty="0" smtClean="0"/>
            </a:br>
            <a:r>
              <a:rPr lang="en-US" sz="4000" dirty="0" smtClean="0"/>
              <a:t>weather data into the hourly trip data set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2643188"/>
            <a:ext cx="4576762" cy="39446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99228" y="2643188"/>
            <a:ext cx="946918" cy="3806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3715381"/>
            <a:ext cx="4019550" cy="18002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Merge daily weather using date and zip as join keys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38" y="1966118"/>
            <a:ext cx="97726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0" y="1825625"/>
            <a:ext cx="4804690" cy="4244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17" y="1772443"/>
            <a:ext cx="4332683" cy="44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870079"/>
            <a:ext cx="6110287" cy="49021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7500" y="2318380"/>
            <a:ext cx="4305300" cy="27743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Focus on 2 stations: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70: close proximity to </a:t>
            </a:r>
            <a:r>
              <a:rPr lang="en-US" dirty="0" err="1" smtClean="0"/>
              <a:t>Caltrain</a:t>
            </a:r>
            <a:r>
              <a:rPr lang="en-US" dirty="0" smtClean="0"/>
              <a:t> commuter rail station</a:t>
            </a:r>
          </a:p>
          <a:p>
            <a:pPr marL="0" indent="0">
              <a:buNone/>
            </a:pPr>
            <a:r>
              <a:rPr lang="en-US" dirty="0" smtClean="0"/>
              <a:t>Station 65:several blocks removed from public transport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2" y="1868488"/>
            <a:ext cx="6505575" cy="488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07" t="43976" r="28422" b="17941"/>
          <a:stretch/>
        </p:blipFill>
        <p:spPr>
          <a:xfrm>
            <a:off x="7950200" y="1562729"/>
            <a:ext cx="2057400" cy="1866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860551"/>
            <a:ext cx="5421312" cy="4643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Scatter plot: Net bikes per hour vs. hour of the 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70: </a:t>
            </a:r>
          </a:p>
          <a:p>
            <a:r>
              <a:rPr lang="en-US" dirty="0" smtClean="0"/>
              <a:t>Drop in bikes in the morning: commuters!</a:t>
            </a:r>
          </a:p>
          <a:p>
            <a:r>
              <a:rPr lang="en-US" dirty="0" smtClean="0"/>
              <a:t>Surplus in bikes the afternoon: commuters!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65: </a:t>
            </a:r>
          </a:p>
          <a:p>
            <a:r>
              <a:rPr lang="en-US" dirty="0" smtClean="0"/>
              <a:t>Opposite behavior by time of day:</a:t>
            </a:r>
            <a:br>
              <a:rPr lang="en-US" dirty="0" smtClean="0"/>
            </a:br>
            <a:r>
              <a:rPr lang="en-US" dirty="0" smtClean="0"/>
              <a:t>commuters!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925" y="7060572"/>
            <a:ext cx="84391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bike share network “tick”?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Docked bike share companies are arranged into stations.</a:t>
            </a:r>
            <a:endParaRPr lang="en-US" dirty="0"/>
          </a:p>
          <a:p>
            <a:pPr lvl="1"/>
            <a:r>
              <a:rPr lang="en-US" dirty="0" smtClean="0"/>
              <a:t>Trip Start: a user takes a bike from a station</a:t>
            </a:r>
          </a:p>
          <a:p>
            <a:pPr lvl="1"/>
            <a:r>
              <a:rPr lang="en-US" dirty="0" smtClean="0"/>
              <a:t>Trip End: a user puts a bike into a station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Inevitably, some stations will be popular, leading to two negative situations:</a:t>
            </a:r>
          </a:p>
          <a:p>
            <a:pPr lvl="1"/>
            <a:r>
              <a:rPr lang="en-US" dirty="0" smtClean="0"/>
              <a:t>All the bikes are taken</a:t>
            </a:r>
          </a:p>
          <a:p>
            <a:pPr lvl="1"/>
            <a:r>
              <a:rPr lang="en-US" dirty="0" smtClean="0"/>
              <a:t>If all the docks are full: nowhere to park a bike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Both of these scenarios must be avoided if possible. </a:t>
            </a:r>
          </a:p>
          <a:p>
            <a:pPr marL="0" indent="0">
              <a:buNone/>
            </a:pPr>
            <a:r>
              <a:rPr lang="en-US" dirty="0" smtClean="0"/>
              <a:t>The solution: re-distribution!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57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2006600"/>
            <a:ext cx="5334000" cy="3598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Box plot: </a:t>
            </a:r>
            <a:r>
              <a:rPr lang="en-US" dirty="0" smtClean="0"/>
              <a:t>Net bikes per hour vs. hour of the 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M</a:t>
            </a:r>
            <a:r>
              <a:rPr lang="en-US" dirty="0" smtClean="0"/>
              <a:t>ore quantitative information than a scatter plot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same relationship exists!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13"/>
          <a:stretch/>
        </p:blipFill>
        <p:spPr>
          <a:xfrm>
            <a:off x="5219700" y="1527358"/>
            <a:ext cx="6769100" cy="5330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07" t="43976" r="28422" b="17941"/>
          <a:stretch/>
        </p:blipFill>
        <p:spPr>
          <a:xfrm>
            <a:off x="7962900" y="1073150"/>
            <a:ext cx="2057400" cy="1866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37" y="6858000"/>
            <a:ext cx="8010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2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825625"/>
            <a:ext cx="515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Box plot: Net bikes per hour vs. day of the week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system is more popular on weekdays than on weekends:</a:t>
            </a:r>
          </a:p>
          <a:p>
            <a:pPr marL="0" indent="0">
              <a:buNone/>
            </a:pPr>
            <a:r>
              <a:rPr lang="en-US" dirty="0" smtClean="0"/>
              <a:t>Commuters!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0"/>
          <a:stretch/>
        </p:blipFill>
        <p:spPr>
          <a:xfrm>
            <a:off x="5613400" y="1325563"/>
            <a:ext cx="6259512" cy="501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6908801"/>
            <a:ext cx="66675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3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Weather data:</a:t>
            </a:r>
          </a:p>
          <a:p>
            <a:endParaRPr lang="en-US" dirty="0"/>
          </a:p>
          <a:p>
            <a:pPr lvl="1"/>
            <a:r>
              <a:rPr lang="en-US" dirty="0" smtClean="0"/>
              <a:t>Certain relationships in daily weather data may correlate with one another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simplify the analysis, let’s first examine which columns may introduce redundancy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62"/>
          <a:stretch/>
        </p:blipFill>
        <p:spPr>
          <a:xfrm>
            <a:off x="6048505" y="2462213"/>
            <a:ext cx="6143495" cy="3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8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595367"/>
            <a:ext cx="5257800" cy="463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Weather data: </a:t>
            </a:r>
            <a:br>
              <a:rPr lang="en-US" dirty="0" smtClean="0"/>
            </a:br>
            <a:r>
              <a:rPr lang="en-US" dirty="0" smtClean="0"/>
              <a:t>correlation matrix</a:t>
            </a:r>
          </a:p>
          <a:p>
            <a:pPr marL="0" indent="0">
              <a:buNone/>
            </a:pPr>
            <a:r>
              <a:rPr lang="en-US" dirty="0" smtClean="0"/>
              <a:t>Several clusters in the correlation matrix exist.</a:t>
            </a:r>
          </a:p>
          <a:p>
            <a:pPr marL="0" indent="0">
              <a:buNone/>
            </a:pPr>
            <a:r>
              <a:rPr lang="en-US" dirty="0" smtClean="0"/>
              <a:t>Max/mean/min sets tend to correlate: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dew point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wind speed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25"/>
          <a:stretch/>
        </p:blipFill>
        <p:spPr>
          <a:xfrm>
            <a:off x="5803900" y="971410"/>
            <a:ext cx="6138862" cy="58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0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7240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rides take place at temperatures between 50 and 70°F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may be due to comfort or due to stable temperature of San Francisco, which has few data points outside this range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38" y="2061124"/>
            <a:ext cx="5203136" cy="42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738409"/>
            <a:ext cx="50291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Dew point also does not predict ride numbers very well, though more outliers exist at higher dew points for Station 70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Clearly the data would look very different in Washington, DC!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1651194"/>
            <a:ext cx="5629275" cy="45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16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2133601"/>
            <a:ext cx="5003800" cy="39163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Precipitation leads to decreased bike share popularity at both stations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325563"/>
            <a:ext cx="6629400" cy="537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84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5699"/>
            <a:ext cx="4203700" cy="3751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Wind speed does not appear to strongly affect bike share popularity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1307059"/>
            <a:ext cx="6996112" cy="54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Summary and recommendations for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700" y="1774825"/>
            <a:ext cx="8356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present project has revealed relationships within a San Francisco bay area bike share network during </a:t>
            </a:r>
            <a:r>
              <a:rPr lang="en-US" dirty="0" smtClean="0"/>
              <a:t>the period </a:t>
            </a:r>
            <a:r>
              <a:rPr lang="en-US" dirty="0"/>
              <a:t>of 09/2014 to 08/2015.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geographic location of stations, time of day, day of the week, and </a:t>
            </a:r>
            <a:r>
              <a:rPr lang="en-US" dirty="0" smtClean="0"/>
              <a:t>weather parameters </a:t>
            </a:r>
            <a:r>
              <a:rPr lang="en-US" dirty="0"/>
              <a:t>all affect the ridership numbers to greater or lesser extents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fully leverage this data for the logistics problem stated in the introduction, a regression model may be used </a:t>
            </a:r>
            <a:r>
              <a:rPr lang="en-US" dirty="0" smtClean="0"/>
              <a:t>to fit </a:t>
            </a:r>
            <a:r>
              <a:rPr lang="en-US" dirty="0"/>
              <a:t>and predict the Net Bikes Per Hour data to the many features that have been shown to influence it. </a:t>
            </a:r>
            <a:r>
              <a:rPr lang="en-US" dirty="0" smtClean="0"/>
              <a:t>This </a:t>
            </a:r>
            <a:r>
              <a:rPr lang="en-US" dirty="0"/>
              <a:t>is left as a consideration for future work.</a:t>
            </a:r>
          </a:p>
        </p:txBody>
      </p:sp>
    </p:spTree>
    <p:extLst>
      <p:ext uri="{BB962C8B-B14F-4D97-AF65-F5344CB8AC3E}">
        <p14:creationId xmlns:p14="http://schemas.microsoft.com/office/powerpoint/2010/main" val="23151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bike share network “tick”?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Bike redistribution is expensive:</a:t>
            </a:r>
          </a:p>
          <a:p>
            <a:pPr lvl="1"/>
            <a:r>
              <a:rPr lang="en-US" dirty="0" smtClean="0"/>
              <a:t>Labor costs</a:t>
            </a:r>
          </a:p>
          <a:p>
            <a:pPr lvl="1"/>
            <a:r>
              <a:rPr lang="en-US" dirty="0" smtClean="0"/>
              <a:t>Transportation costs (trucks, gas, maintenance)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To approach this logistics problem, we must consider what factors influence the popularity of a given station:</a:t>
            </a:r>
          </a:p>
          <a:p>
            <a:pPr lvl="1"/>
            <a:r>
              <a:rPr lang="en-US" dirty="0" smtClean="0"/>
              <a:t>Geographic location?</a:t>
            </a:r>
          </a:p>
          <a:p>
            <a:pPr lvl="1"/>
            <a:r>
              <a:rPr lang="en-US" dirty="0" smtClean="0"/>
              <a:t>Time of day? </a:t>
            </a:r>
          </a:p>
          <a:p>
            <a:pPr lvl="1"/>
            <a:r>
              <a:rPr lang="en-US" dirty="0" smtClean="0"/>
              <a:t>Day of the week?</a:t>
            </a:r>
          </a:p>
          <a:p>
            <a:pPr lvl="1"/>
            <a:r>
              <a:rPr lang="en-US" dirty="0" smtClean="0"/>
              <a:t>Weather?</a:t>
            </a:r>
          </a:p>
          <a:p>
            <a:pPr lvl="1"/>
            <a:r>
              <a:rPr lang="en-US" dirty="0" smtClean="0"/>
              <a:t>Special events?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61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sort of data is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station_data.csv</a:t>
            </a:r>
          </a:p>
          <a:p>
            <a:pPr lvl="1"/>
            <a:r>
              <a:rPr lang="en-US" dirty="0" smtClean="0"/>
              <a:t>Station ID, latitude/longitude, city name</a:t>
            </a:r>
          </a:p>
          <a:p>
            <a:r>
              <a:rPr lang="en-US" dirty="0" smtClean="0"/>
              <a:t>trip_data.csv</a:t>
            </a:r>
          </a:p>
          <a:p>
            <a:pPr lvl="1"/>
            <a:r>
              <a:rPr lang="en-US" dirty="0" smtClean="0"/>
              <a:t>Raw log of all trips from 2014-09-01 to 2014-08-31</a:t>
            </a:r>
          </a:p>
          <a:p>
            <a:pPr lvl="1"/>
            <a:r>
              <a:rPr lang="en-US" dirty="0" smtClean="0"/>
              <a:t>Start date/time and station ID</a:t>
            </a:r>
          </a:p>
          <a:p>
            <a:pPr lvl="1"/>
            <a:r>
              <a:rPr lang="en-US" dirty="0" smtClean="0"/>
              <a:t>End date/time and station ID</a:t>
            </a:r>
          </a:p>
          <a:p>
            <a:r>
              <a:rPr lang="en-US" dirty="0" smtClean="0"/>
              <a:t>weather_data.csv</a:t>
            </a:r>
          </a:p>
          <a:p>
            <a:pPr lvl="1"/>
            <a:r>
              <a:rPr lang="en-US" dirty="0" smtClean="0"/>
              <a:t>22 columns of weather data (temperature, wind, precipitation, etc.)</a:t>
            </a:r>
          </a:p>
          <a:p>
            <a:pPr lvl="1"/>
            <a:r>
              <a:rPr lang="en-US" dirty="0" smtClean="0"/>
              <a:t>1 entry per day for the 5 zip codes covered by the bike share network</a:t>
            </a:r>
          </a:p>
        </p:txBody>
      </p:sp>
    </p:spTree>
    <p:extLst>
      <p:ext uri="{BB962C8B-B14F-4D97-AF65-F5344CB8AC3E}">
        <p14:creationId xmlns:p14="http://schemas.microsoft.com/office/powerpoint/2010/main" val="9057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bike share data useful for logistics 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 Extract raw data</a:t>
            </a:r>
          </a:p>
          <a:p>
            <a:pPr marL="0" indent="0">
              <a:buNone/>
            </a:pPr>
            <a:r>
              <a:rPr lang="en-US" dirty="0" smtClean="0"/>
              <a:t>2 Create a single dataset of bikes entering and leaving each 	station, per hour</a:t>
            </a:r>
          </a:p>
          <a:p>
            <a:pPr marL="0" indent="0">
              <a:buNone/>
            </a:pPr>
            <a:r>
              <a:rPr lang="en-US" dirty="0" smtClean="0"/>
              <a:t>3 Incorporate station information and weather data into the hourly 	trip data set</a:t>
            </a:r>
          </a:p>
          <a:p>
            <a:pPr marL="0" indent="0">
              <a:buNone/>
            </a:pPr>
            <a:r>
              <a:rPr lang="en-US" dirty="0" smtClean="0"/>
              <a:t>4 Analyze relationships in the data</a:t>
            </a:r>
          </a:p>
          <a:p>
            <a:pPr marL="0" indent="0">
              <a:buNone/>
            </a:pPr>
            <a:r>
              <a:rPr lang="en-US" dirty="0" smtClean="0"/>
              <a:t>5 Summary and recommendations for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Extract raw data: Trip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90688"/>
            <a:ext cx="7467600" cy="50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1 Extract raw data: </a:t>
            </a:r>
            <a:r>
              <a:rPr lang="en-US" sz="4000" dirty="0"/>
              <a:t>w</a:t>
            </a:r>
            <a:r>
              <a:rPr lang="en-US" sz="4000" dirty="0" smtClean="0"/>
              <a:t>eather, station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62"/>
          <a:stretch/>
        </p:blipFill>
        <p:spPr>
          <a:xfrm>
            <a:off x="4013199" y="1176337"/>
            <a:ext cx="6143495" cy="3078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006" r="5508"/>
          <a:stretch/>
        </p:blipFill>
        <p:spPr>
          <a:xfrm>
            <a:off x="3817619" y="4315501"/>
            <a:ext cx="6850379" cy="2542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8900" y="219710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8900" y="514350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Station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18" y="1281352"/>
            <a:ext cx="5376382" cy="543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42" y="1785143"/>
            <a:ext cx="5743158" cy="24828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6042" y="4672805"/>
            <a:ext cx="4562058" cy="16390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Stations are in multiple cities around the San Francisco Bay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353" t="59250"/>
          <a:stretch/>
        </p:blipFill>
        <p:spPr>
          <a:xfrm>
            <a:off x="838200" y="1690688"/>
            <a:ext cx="6769100" cy="20427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295900" y="3733482"/>
            <a:ext cx="1206500" cy="71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6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846</Words>
  <Application>Microsoft Office PowerPoint</Application>
  <PresentationFormat>Widescreen</PresentationFormat>
  <Paragraphs>120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Analysis of a public bike share network using Python</vt:lpstr>
      <vt:lpstr>What makes a bike share network “tick”?</vt:lpstr>
      <vt:lpstr>What makes a bike share network “tick”?</vt:lpstr>
      <vt:lpstr>What sort of data is available?</vt:lpstr>
      <vt:lpstr>Making bike share data useful for logistics purposes</vt:lpstr>
      <vt:lpstr>1 Extract raw data: Trip Data</vt:lpstr>
      <vt:lpstr>1 Extract raw data: weather, station data</vt:lpstr>
      <vt:lpstr>Visualizing Station Data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3 Incorporate station information and  weather data into the hourly trip data set</vt:lpstr>
      <vt:lpstr>3 Incorporate station information and  weather data into the hourly trip data set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5 Summary and recommendations for future work</vt:lpstr>
    </vt:vector>
  </TitlesOfParts>
  <Company>U.S. Department of Defense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 public bike share network using Python</dc:title>
  <dc:creator>J. Michael Shockley, Contractor, Code 6176</dc:creator>
  <cp:lastModifiedBy>J. Michael Shockley, Contractor, Code 6176</cp:lastModifiedBy>
  <cp:revision>12</cp:revision>
  <dcterms:created xsi:type="dcterms:W3CDTF">2019-03-06T21:46:03Z</dcterms:created>
  <dcterms:modified xsi:type="dcterms:W3CDTF">2019-03-06T23:14:05Z</dcterms:modified>
</cp:coreProperties>
</file>